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Proxima Nova"/>
      <p:regular r:id="rId31"/>
      <p:bold r:id="rId32"/>
      <p:italic r:id="rId33"/>
      <p:boldItalic r:id="rId34"/>
    </p:embeddedFont>
    <p:embeddedFont>
      <p:font typeface="Montserrat"/>
      <p:regular r:id="rId35"/>
      <p:bold r:id="rId36"/>
      <p:italic r:id="rId37"/>
      <p:boldItalic r:id="rId38"/>
    </p:embeddedFont>
    <p:embeddedFont>
      <p:font typeface="Proxima Nova Extrabold"/>
      <p:bold r:id="rId39"/>
    </p:embeddedFont>
    <p:embeddedFont>
      <p:font typeface="Helvetica Neue"/>
      <p:regular r:id="rId40"/>
      <p:bold r:id="rId41"/>
      <p:italic r:id="rId42"/>
      <p:boldItalic r:id="rId43"/>
    </p:embeddedFont>
    <p:embeddedFont>
      <p:font typeface="Helvetica Neue Light"/>
      <p:regular r:id="rId44"/>
      <p:bold r:id="rId45"/>
      <p:italic r:id="rId46"/>
      <p:boldItalic r:id="rId47"/>
    </p:embeddedFont>
    <p:embeddedFont>
      <p:font typeface="Open Sans Light"/>
      <p:regular r:id="rId48"/>
      <p:bold r:id="rId49"/>
      <p:italic r:id="rId50"/>
      <p:boldItalic r:id="rId51"/>
    </p:embeddedFont>
    <p:embeddedFont>
      <p:font typeface="Open Sans"/>
      <p:regular r:id="rId52"/>
      <p:bold r:id="rId53"/>
      <p:italic r:id="rId54"/>
      <p:boldItalic r:id="rId5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regular.fntdata"/><Relationship Id="rId42" Type="http://schemas.openxmlformats.org/officeDocument/2006/relationships/font" Target="fonts/HelveticaNeue-italic.fntdata"/><Relationship Id="rId41" Type="http://schemas.openxmlformats.org/officeDocument/2006/relationships/font" Target="fonts/HelveticaNeue-bold.fntdata"/><Relationship Id="rId44" Type="http://schemas.openxmlformats.org/officeDocument/2006/relationships/font" Target="fonts/HelveticaNeueLight-regular.fntdata"/><Relationship Id="rId43" Type="http://schemas.openxmlformats.org/officeDocument/2006/relationships/font" Target="fonts/HelveticaNeue-boldItalic.fntdata"/><Relationship Id="rId46" Type="http://schemas.openxmlformats.org/officeDocument/2006/relationships/font" Target="fonts/HelveticaNeueLight-italic.fntdata"/><Relationship Id="rId45" Type="http://schemas.openxmlformats.org/officeDocument/2006/relationships/font" Target="fonts/HelveticaNeue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OpenSansLight-regular.fntdata"/><Relationship Id="rId47" Type="http://schemas.openxmlformats.org/officeDocument/2006/relationships/font" Target="fonts/HelveticaNeueLight-boldItalic.fntdata"/><Relationship Id="rId49" Type="http://schemas.openxmlformats.org/officeDocument/2006/relationships/font" Target="fonts/OpenSans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roximaNova-regular.fntdata"/><Relationship Id="rId30" Type="http://schemas.openxmlformats.org/officeDocument/2006/relationships/slide" Target="slides/slide25.xml"/><Relationship Id="rId33" Type="http://schemas.openxmlformats.org/officeDocument/2006/relationships/font" Target="fonts/ProximaNova-italic.fntdata"/><Relationship Id="rId32" Type="http://schemas.openxmlformats.org/officeDocument/2006/relationships/font" Target="fonts/ProximaNova-bold.fntdata"/><Relationship Id="rId35" Type="http://schemas.openxmlformats.org/officeDocument/2006/relationships/font" Target="fonts/Montserrat-regular.fntdata"/><Relationship Id="rId34" Type="http://schemas.openxmlformats.org/officeDocument/2006/relationships/font" Target="fonts/ProximaNova-boldItalic.fntdata"/><Relationship Id="rId37" Type="http://schemas.openxmlformats.org/officeDocument/2006/relationships/font" Target="fonts/Montserrat-italic.fntdata"/><Relationship Id="rId36" Type="http://schemas.openxmlformats.org/officeDocument/2006/relationships/font" Target="fonts/Montserrat-bold.fntdata"/><Relationship Id="rId39" Type="http://schemas.openxmlformats.org/officeDocument/2006/relationships/font" Target="fonts/ProximaNovaExtrabold-bold.fntdata"/><Relationship Id="rId38" Type="http://schemas.openxmlformats.org/officeDocument/2006/relationships/font" Target="fonts/Montserrat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OpenSansLight-boldItalic.fntdata"/><Relationship Id="rId50" Type="http://schemas.openxmlformats.org/officeDocument/2006/relationships/font" Target="fonts/OpenSansLight-italic.fntdata"/><Relationship Id="rId53" Type="http://schemas.openxmlformats.org/officeDocument/2006/relationships/font" Target="fonts/OpenSans-bold.fntdata"/><Relationship Id="rId52" Type="http://schemas.openxmlformats.org/officeDocument/2006/relationships/font" Target="fonts/OpenSans-regular.fntdata"/><Relationship Id="rId11" Type="http://schemas.openxmlformats.org/officeDocument/2006/relationships/slide" Target="slides/slide6.xml"/><Relationship Id="rId55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54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1c2cfe65bd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1c2cfe65bd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1c1a8e790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1c1a8e790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297b2b0bad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297b2b0bad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c1a8e790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c1a8e790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297b2b0bad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297b2b0bad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1c1a8e790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1c1a8e790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97b2b0bad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297b2b0bad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1c1a8e790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1c1a8e790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297b2b0bad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297b2b0bad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97b2b0bad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297b2b0bad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1c1a8e790d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1c1a8e790d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1c2cfe65b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1c2cfe65b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1c1a8e790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1c1a8e790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1c1a8e790d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1c1a8e790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1c1a8e790d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1c1a8e790d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1c1a8e790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1c1a8e790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1c1a8e790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1c1a8e790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1c2a7b3c4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1c2a7b3c4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b7ae0ca76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b7ae0ca76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97b2b0bad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97b2b0bad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97b2b0bad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97b2b0bad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97b2b0bad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97b2b0bad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97b2b0bad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97b2b0bad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97b2b0bad_0_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97b2b0bad_0_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297b2b0bad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297b2b0bad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 - DS">
  <p:cSld name="Title Slide">
    <p:bg>
      <p:bgPr>
        <a:solidFill>
          <a:schemeClr val="dk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/>
        </p:nvSpPr>
        <p:spPr>
          <a:xfrm>
            <a:off x="251125" y="703200"/>
            <a:ext cx="4262700" cy="21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500">
              <a:solidFill>
                <a:srgbClr val="FFFFFF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398576" y="3291307"/>
            <a:ext cx="3789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3924213" y="-31369"/>
            <a:ext cx="7089161" cy="4889119"/>
          </a:xfrm>
          <a:prstGeom prst="flowChartInputOutpu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Image" id="16" name="Google Shape;16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222151" y="1700082"/>
            <a:ext cx="3171394" cy="1058888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739066" y="4148096"/>
            <a:ext cx="8405100" cy="20400"/>
          </a:xfrm>
          <a:prstGeom prst="rect">
            <a:avLst/>
          </a:prstGeom>
          <a:solidFill>
            <a:srgbClr val="28CD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Image" id="18" name="Google Shape;18;p2"/>
          <p:cNvPicPr preferRelativeResize="0"/>
          <p:nvPr/>
        </p:nvPicPr>
        <p:blipFill rotWithShape="1">
          <a:blip r:embed="rId3">
            <a:alphaModFix amt="15000"/>
          </a:blip>
          <a:srcRect b="25003" l="0" r="0" t="0"/>
          <a:stretch/>
        </p:blipFill>
        <p:spPr>
          <a:xfrm>
            <a:off x="4662716" y="2759193"/>
            <a:ext cx="3809734" cy="209855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19" name="Google Shape;19;p2"/>
          <p:cNvPicPr preferRelativeResize="0"/>
          <p:nvPr/>
        </p:nvPicPr>
        <p:blipFill rotWithShape="1">
          <a:blip r:embed="rId4">
            <a:alphaModFix amt="15000"/>
          </a:blip>
          <a:srcRect b="0" l="0" r="0" t="0"/>
          <a:stretch/>
        </p:blipFill>
        <p:spPr>
          <a:xfrm>
            <a:off x="5807135" y="-658791"/>
            <a:ext cx="2331266" cy="2417383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"/>
          <p:cNvSpPr txBox="1"/>
          <p:nvPr>
            <p:ph type="title"/>
          </p:nvPr>
        </p:nvSpPr>
        <p:spPr>
          <a:xfrm>
            <a:off x="286300" y="724725"/>
            <a:ext cx="4160400" cy="215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Open Sans"/>
              <a:buNone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" type="subTitle"/>
          </p:nvPr>
        </p:nvSpPr>
        <p:spPr>
          <a:xfrm>
            <a:off x="420525" y="3283600"/>
            <a:ext cx="3809700" cy="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>
  <p:cSld name="Vertical Title and 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" type="title">
  <p:cSld name="TITLE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3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38" name="Google Shape;38;p13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 sz="1100"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 sz="1100"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 sz="1100"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 sz="1100"/>
            </a:lvl9pPr>
          </a:lstStyle>
          <a:p/>
        </p:txBody>
      </p:sp>
      <p:sp>
        <p:nvSpPr>
          <p:cNvPr id="39" name="Google Shape;39;p13"/>
          <p:cNvSpPr txBox="1"/>
          <p:nvPr>
            <p:ph idx="12" type="sldNum"/>
          </p:nvPr>
        </p:nvSpPr>
        <p:spPr>
          <a:xfrm>
            <a:off x="4484637" y="4905375"/>
            <a:ext cx="1698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2" type="sldNum"/>
          </p:nvPr>
        </p:nvSpPr>
        <p:spPr>
          <a:xfrm>
            <a:off x="4484637" y="4905375"/>
            <a:ext cx="1698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5" name="Google Shape;45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" name="Google Shape;4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 1">
  <p:cSld name="TITLE_AND_BODY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6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49" name="Google Shape;49;p16"/>
          <p:cNvSpPr txBox="1"/>
          <p:nvPr>
            <p:ph idx="12" type="sldNum"/>
          </p:nvPr>
        </p:nvSpPr>
        <p:spPr>
          <a:xfrm>
            <a:off x="4484637" y="4905375"/>
            <a:ext cx="1698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 1">
  <p:cSld name="TITLE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7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/>
            </a:lvl5pPr>
            <a:lvl6pPr indent="-279400" lvl="5" marL="27432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 sz="1100"/>
            </a:lvl6pPr>
            <a:lvl7pPr indent="-279400" lvl="6" marL="32004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●"/>
              <a:defRPr sz="1100"/>
            </a:lvl7pPr>
            <a:lvl8pPr indent="-279400" lvl="7" marL="36576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○"/>
              <a:defRPr sz="1100"/>
            </a:lvl8pPr>
            <a:lvl9pPr indent="-279400" lvl="8" marL="411480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800"/>
              <a:buChar char="■"/>
              <a:defRPr sz="1100"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4484637" y="4905375"/>
            <a:ext cx="1698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- Top 1 1">
  <p:cSld name="TITLE_AND_BODY_2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9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4484637" y="4905375"/>
            <a:ext cx="1698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sz="90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3" name="Google Shape;63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4" name="Google Shape;6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DS">
  <p:cSld name="Title and Conte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3">
  <p:cSld name="TITLE_AND_BODY_3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4">
  <p:cSld name="TITLE_4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71" name="Google Shape;71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72" name="Google Shape;7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bg>
      <p:bgPr>
        <a:solidFill>
          <a:schemeClr val="dk1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/>
          <p:nvPr>
            <p:ph type="title"/>
          </p:nvPr>
        </p:nvSpPr>
        <p:spPr>
          <a:xfrm>
            <a:off x="465250" y="1995200"/>
            <a:ext cx="7775100" cy="680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Open Sans"/>
              <a:buNone/>
              <a:defRPr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" type="subTitle"/>
          </p:nvPr>
        </p:nvSpPr>
        <p:spPr>
          <a:xfrm>
            <a:off x="1422600" y="2782575"/>
            <a:ext cx="58515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10.xml"/><Relationship Id="rId22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9.xml"/><Relationship Id="rId21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23" Type="http://schemas.openxmlformats.org/officeDocument/2006/relationships/theme" Target="../theme/theme2.xml"/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8858250" y="4857750"/>
            <a:ext cx="285900" cy="28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7;p1"/>
          <p:cNvSpPr/>
          <p:nvPr/>
        </p:nvSpPr>
        <p:spPr>
          <a:xfrm>
            <a:off x="0" y="4857750"/>
            <a:ext cx="8858100" cy="285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1"/>
          <p:cNvSpPr txBox="1"/>
          <p:nvPr>
            <p:ph type="title"/>
          </p:nvPr>
        </p:nvSpPr>
        <p:spPr>
          <a:xfrm>
            <a:off x="628650" y="273844"/>
            <a:ext cx="78867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Open Sans Light"/>
              <a:buNone/>
              <a:defRPr b="0" i="0" sz="33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9" name="Google Shape;9;p1"/>
          <p:cNvSpPr txBox="1"/>
          <p:nvPr/>
        </p:nvSpPr>
        <p:spPr>
          <a:xfrm>
            <a:off x="341461" y="4903143"/>
            <a:ext cx="14361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Coding Dojo</a:t>
            </a:r>
            <a:endParaRPr b="1" i="0" sz="1200">
              <a:solidFill>
                <a:srgbClr val="D8D8D8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8865904" y="4870044"/>
            <a:ext cx="270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i="0" lang="en" sz="800" u="non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b="1" i="0" sz="800" u="none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" name="Google Shape;11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97144" y="4906200"/>
            <a:ext cx="188803" cy="188803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orient="horz" pos="30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hyperlink" Target="https://memegenerator.net/img/instances/37167142/linear-regression-i-have-no-idea-what-i-am-doing.jpg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coding-dojo-data-science/data-enrichment-linear-regression-with-movies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towardsdatascience.com/polynomial-regression-bbe8b9d97491" TargetMode="External"/><Relationship Id="rId4" Type="http://schemas.openxmlformats.org/officeDocument/2006/relationships/hyperlink" Target="https://machinelearningmastery.com/polynomial-features-transforms-for-machine-learning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geeksforgeeks.org/detecting-multicollinearity-with-vif-python/" TargetMode="External"/><Relationship Id="rId4" Type="http://schemas.openxmlformats.org/officeDocument/2006/relationships/hyperlink" Target="https://chrisalbon.com/code/machine_learning/linear_regression/adding_interaction_terms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towardsdatascience.com/q-q-plots-explained-5aa8495426c0" TargetMode="External"/><Relationship Id="rId4" Type="http://schemas.openxmlformats.org/officeDocument/2006/relationships/image" Target="../media/image9.png"/><Relationship Id="rId5" Type="http://schemas.openxmlformats.org/officeDocument/2006/relationships/hyperlink" Target="http://sherrytowers.com/2013/08/29/aml-610-fall-2013-module-ii-review-of-probability-distributions/qqplot_examples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hyperlink" Target="https://images.app.goo.gl/p9wDpGX2TzDdphoV8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towardsdatascience.com/practical-implementation-of-outlier-detection-in-python-90680453b3ce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cikit-learn.org/stable/modules/generated/sklearn.preprocessing.QuantileTransformer.html" TargetMode="External"/><Relationship Id="rId4" Type="http://schemas.openxmlformats.org/officeDocument/2006/relationships/hyperlink" Target="https://scikit-learn.org/stable/auto_examples/preprocessing/plot_all_scaling.html#sphx-glr-auto-examples-preprocessing-plot-all-scaling-py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2.gif"/><Relationship Id="rId4" Type="http://schemas.openxmlformats.org/officeDocument/2006/relationships/hyperlink" Target="https://c.tenor.com/xvo8-YQ78P0AAAAC/porky-pig.gif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docs.google.com/spreadsheets/d/1MpEJNv6xU4AdILWskPRR5KWayJVG2uGj_yhTEjtuZos/edit?usp=sharing" TargetMode="External"/><Relationship Id="rId4" Type="http://schemas.openxmlformats.org/officeDocument/2006/relationships/hyperlink" Target="https://github.com/sensei-jirving/Online-DS-PT-01.24.22-cohort-notes" TargetMode="External"/><Relationship Id="rId5" Type="http://schemas.openxmlformats.org/officeDocument/2006/relationships/hyperlink" Target="https://youtube.com/playlist?list=PLmeeqPbYmMC0XlmuN4agv0zvuAXP8HZS_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github.com/coding-dojo-data-science/data-enrichment-linear-regression-with-movies/blob/main/Class-Pt2-Linear-Regression-with-Movies.ipynb" TargetMode="External"/><Relationship Id="rId4" Type="http://schemas.openxmlformats.org/officeDocument/2006/relationships/hyperlink" Target="https://nbviewer.org/github/coding-dojo-data-science/data-enrichment-linear-regression-with-movies/blob/72c257591f6dbd3cb4bf57b00ceb94a55323595b/Instructor/Solution-Linear-Regression-with-Movies-Part2.ipynb#%F0%9F%95%B9-Part-2:-Checking-Model-Assumptions" TargetMode="External"/><Relationship Id="rId5" Type="http://schemas.openxmlformats.org/officeDocument/2006/relationships/hyperlink" Target="https://nbviewer.org/github/coding-dojo-data-science/data-enrichment-linear-regression-with-movies/blob/72c257591f6dbd3cb4bf57b00ceb94a55323595b/Instructor/Solution-Linear-Regression-with-Movies-Part2.ipynb#%F0%9F%95%B9-Part-2:-Checking-Model-Assumption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login.codingdojo.com/dashboard/end-stack-survey" TargetMode="External"/><Relationship Id="rId4" Type="http://schemas.openxmlformats.org/officeDocument/2006/relationships/hyperlink" Target="https://codingdojo.zoom.us/j/83161836591?pwd=TTdhT0lSN1lqbkloQ2lpTWM3Ym5Bdz09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4875" y="117775"/>
            <a:ext cx="3385425" cy="4475525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23"/>
          <p:cNvSpPr txBox="1"/>
          <p:nvPr/>
        </p:nvSpPr>
        <p:spPr>
          <a:xfrm>
            <a:off x="3680950" y="4534925"/>
            <a:ext cx="135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2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 Modeling is Iterative</a:t>
            </a:r>
            <a:endParaRPr/>
          </a:p>
        </p:txBody>
      </p:sp>
      <p:sp>
        <p:nvSpPr>
          <p:cNvPr id="131" name="Google Shape;131;p32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Be prepared to try MANY versions of your model with changes to your features.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Functionize your data prep and evaluation process for easy iteration.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Keep your notebook organized with headers!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Add a header for each iteration of your model.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3"/>
          <p:cNvSpPr txBox="1"/>
          <p:nvPr>
            <p:ph type="title"/>
          </p:nvPr>
        </p:nvSpPr>
        <p:spPr>
          <a:xfrm>
            <a:off x="101425" y="133350"/>
            <a:ext cx="89334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Walkthrough</a:t>
            </a:r>
            <a:r>
              <a:rPr lang="en" sz="3000"/>
              <a:t>: Linear Regression with statsmodels</a:t>
            </a:r>
            <a:endParaRPr sz="3000"/>
          </a:p>
        </p:txBody>
      </p:sp>
      <p:sp>
        <p:nvSpPr>
          <p:cNvPr id="137" name="Google Shape;137;p33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Fitting a linear regression to predict movie revenue.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Basically, the optional assignment: Project 3 - Part 5.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Repo: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https://github.com/coding-dojo-data-science/data-enrichment-linear-regression-with-movies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Last Class: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Preparing</a:t>
            </a:r>
            <a:r>
              <a:rPr lang="en"/>
              <a:t> the data for a statsmodels OLS.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Fitting an OLS model. 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Next Class: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Interpreting the Model Summary and its coefficients.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Diagnosing the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Better meeting the assumptions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Advanced approaches to dealing with multicollinearity</a:t>
            </a:r>
            <a:br>
              <a:rPr lang="en"/>
            </a:b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BUT BEFORE WE DIVE BACK IN….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4"/>
          <p:cNvSpPr txBox="1"/>
          <p:nvPr>
            <p:ph type="title"/>
          </p:nvPr>
        </p:nvSpPr>
        <p:spPr>
          <a:xfrm>
            <a:off x="465250" y="1995200"/>
            <a:ext cx="7937100" cy="1460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Diagnosing Linear Regression Models</a:t>
            </a:r>
            <a:endParaRPr/>
          </a:p>
        </p:txBody>
      </p:sp>
      <p:sp>
        <p:nvSpPr>
          <p:cNvPr id="143" name="Google Shape;143;p34"/>
          <p:cNvSpPr txBox="1"/>
          <p:nvPr>
            <p:ph idx="1" type="subTitle"/>
          </p:nvPr>
        </p:nvSpPr>
        <p:spPr>
          <a:xfrm>
            <a:off x="1422600" y="2782575"/>
            <a:ext cx="5851500" cy="3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5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Assumption of Linearity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9" name="Google Shape;149;p35"/>
          <p:cNvSpPr txBox="1"/>
          <p:nvPr>
            <p:ph idx="1" type="body"/>
          </p:nvPr>
        </p:nvSpPr>
        <p:spPr>
          <a:xfrm>
            <a:off x="36750" y="1195025"/>
            <a:ext cx="4041000" cy="350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"/>
                <a:ea typeface="Montserrat"/>
                <a:cs typeface="Montserrat"/>
                <a:sym typeface="Montserrat"/>
              </a:rPr>
              <a:t>That the input features have a linear relationship with the target.</a:t>
            </a:r>
            <a:endParaRPr i="1"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To check: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Use visualizations!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0" name="Google Shape;150;p35"/>
          <p:cNvPicPr preferRelativeResize="0"/>
          <p:nvPr/>
        </p:nvPicPr>
        <p:blipFill rotWithShape="1">
          <a:blip r:embed="rId3">
            <a:alphaModFix/>
          </a:blip>
          <a:srcRect b="0" l="27969" r="0" t="5428"/>
          <a:stretch/>
        </p:blipFill>
        <p:spPr>
          <a:xfrm>
            <a:off x="4206800" y="1146600"/>
            <a:ext cx="4263352" cy="298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6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your features violate linearity</a:t>
            </a:r>
            <a:endParaRPr/>
          </a:p>
        </p:txBody>
      </p:sp>
      <p:sp>
        <p:nvSpPr>
          <p:cNvPr id="156" name="Google Shape;156;p36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Simplest solution: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Drop features that are not linearly correlated with target. </a:t>
            </a:r>
            <a:br>
              <a:rPr lang="en" sz="1600">
                <a:latin typeface="Montserrat"/>
                <a:ea typeface="Montserrat"/>
                <a:cs typeface="Montserrat"/>
                <a:sym typeface="Montserrat"/>
              </a:rPr>
            </a:b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More Advanced Solutions (not covered today):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Transform your non-linear features into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PolynomialFeatures.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</a:pPr>
            <a:r>
              <a:rPr lang="en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Towards Data Science: Polynomial Regression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</a:pPr>
            <a:r>
              <a:rPr lang="en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Machine Learning Mastery: Polynomial Feature Transformations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When all else fails: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Try a different type of regression!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7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Independence of features 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(AKA Little-to-No Multicollinearity)</a:t>
            </a:r>
            <a:endParaRPr sz="2200"/>
          </a:p>
        </p:txBody>
      </p:sp>
      <p:sp>
        <p:nvSpPr>
          <p:cNvPr id="162" name="Google Shape;162;p37"/>
          <p:cNvSpPr txBox="1"/>
          <p:nvPr>
            <p:ph idx="1" type="body"/>
          </p:nvPr>
        </p:nvSpPr>
        <p:spPr>
          <a:xfrm>
            <a:off x="218925" y="1228038"/>
            <a:ext cx="4036500" cy="3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latin typeface="Montserrat"/>
                <a:ea typeface="Montserrat"/>
                <a:cs typeface="Montserrat"/>
                <a:sym typeface="Montserrat"/>
              </a:rPr>
              <a:t>That the features are not strongly related to other features.</a:t>
            </a:r>
            <a:endParaRPr i="1"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To Check: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Use correlation heatmaps!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Look for condition number warning on model.summary()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3" name="Google Shape;16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0800" y="1073913"/>
            <a:ext cx="4359726" cy="376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8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Change argument for your OneHotEncoder: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Add drop=’first”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But can’t use handle_unknown=’ignore’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Use Variance Inflation Factor! (will demonstrate today)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○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Get VIF Values for your features.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■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Examples: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3" marL="18288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https://www.geeksforgeeks.org/detecting-multicollinearity-with-vif-python/</a:t>
            </a: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3" marL="18288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Drop features with a score &gt; ~5</a:t>
            </a:r>
            <a:br>
              <a:rPr lang="en" sz="1800">
                <a:latin typeface="Montserrat"/>
                <a:ea typeface="Montserrat"/>
                <a:cs typeface="Montserrat"/>
                <a:sym typeface="Montserrat"/>
              </a:rPr>
            </a:br>
            <a:endParaRPr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" sz="1800">
                <a:latin typeface="Montserrat"/>
                <a:ea typeface="Montserrat"/>
                <a:cs typeface="Montserrat"/>
                <a:sym typeface="Montserrat"/>
              </a:rPr>
              <a:t>Try creating “interaction” features to combine 2 features that are highly correlated. </a:t>
            </a:r>
            <a:r>
              <a:rPr lang="en" sz="18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Chris Albon Article on Interactions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p38"/>
          <p:cNvSpPr txBox="1"/>
          <p:nvPr>
            <p:ph type="title"/>
          </p:nvPr>
        </p:nvSpPr>
        <p:spPr>
          <a:xfrm>
            <a:off x="422075" y="133350"/>
            <a:ext cx="85104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your features violate no </a:t>
            </a:r>
            <a:r>
              <a:rPr lang="en"/>
              <a:t>multicollinearity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9"/>
          <p:cNvSpPr txBox="1"/>
          <p:nvPr>
            <p:ph type="title"/>
          </p:nvPr>
        </p:nvSpPr>
        <p:spPr>
          <a:xfrm>
            <a:off x="633425" y="133350"/>
            <a:ext cx="7877100" cy="6576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Normality (of residuals)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5" name="Google Shape;175;p39"/>
          <p:cNvSpPr txBox="1"/>
          <p:nvPr>
            <p:ph idx="1" type="body"/>
          </p:nvPr>
        </p:nvSpPr>
        <p:spPr>
          <a:xfrm>
            <a:off x="340050" y="1065850"/>
            <a:ext cx="4367400" cy="36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The model's residuals are approximately normally distributed.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To Check: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Use a Quantile-Quantile (Q-Q) Plot!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Resource: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n" sz="17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https://towardsdatascience.com/q-q-plots-explained-5aa8495426c0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6" name="Google Shape;17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8609" y="673425"/>
            <a:ext cx="4041340" cy="37966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9"/>
          <p:cNvSpPr txBox="1"/>
          <p:nvPr/>
        </p:nvSpPr>
        <p:spPr>
          <a:xfrm>
            <a:off x="5369275" y="4511550"/>
            <a:ext cx="30000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757575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Source: Sherrytowers Q-Q plot </a:t>
            </a:r>
            <a:r>
              <a:rPr lang="en" sz="1050" u="sng">
                <a:solidFill>
                  <a:schemeClr val="hlink"/>
                </a:solidFill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  <a:hlinkClick r:id="rId5"/>
              </a:rPr>
              <a:t>examples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0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Open Sans"/>
                <a:ea typeface="Open Sans"/>
                <a:cs typeface="Open Sans"/>
                <a:sym typeface="Open Sans"/>
              </a:rPr>
              <a:t>Homoscedasticity </a:t>
            </a:r>
            <a:r>
              <a:rPr lang="en"/>
              <a:t>(Equal Variance)</a:t>
            </a:r>
            <a:endParaRPr/>
          </a:p>
        </p:txBody>
      </p:sp>
      <p:sp>
        <p:nvSpPr>
          <p:cNvPr id="183" name="Google Shape;183;p40"/>
          <p:cNvSpPr txBox="1"/>
          <p:nvPr>
            <p:ph idx="1" type="body"/>
          </p:nvPr>
        </p:nvSpPr>
        <p:spPr>
          <a:xfrm>
            <a:off x="340050" y="903675"/>
            <a:ext cx="47937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The model residuals have equal variance across all predictions.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To Check: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○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Plot a residual scatter plot!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■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X-axis: Predicted Y-Values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■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Y-axis: Residuals (y-y_pred)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4" name="Google Shape;18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3025" y="990752"/>
            <a:ext cx="3632850" cy="261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40"/>
          <p:cNvPicPr preferRelativeResize="0"/>
          <p:nvPr/>
        </p:nvPicPr>
        <p:blipFill rotWithShape="1">
          <a:blip r:embed="rId4">
            <a:alphaModFix/>
          </a:blip>
          <a:srcRect b="0" l="0" r="0" t="31384"/>
          <a:stretch/>
        </p:blipFill>
        <p:spPr>
          <a:xfrm>
            <a:off x="340050" y="3117725"/>
            <a:ext cx="4294349" cy="16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1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Diagnostics: After Each OLS Model</a:t>
            </a:r>
            <a:endParaRPr/>
          </a:p>
        </p:txBody>
      </p:sp>
      <p:sp>
        <p:nvSpPr>
          <p:cNvPr id="191" name="Google Shape;191;p41"/>
          <p:cNvSpPr txBox="1"/>
          <p:nvPr>
            <p:ph idx="1" type="body"/>
          </p:nvPr>
        </p:nvSpPr>
        <p:spPr>
          <a:xfrm>
            <a:off x="176675" y="903675"/>
            <a:ext cx="89226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Display the model.summary()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Check R-Squared/Adj R-Squared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Get predictions and </a:t>
            </a: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calculate</a:t>
            </a: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 residuals.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Plot a QQ-Plot of the residuals to check for assumption of normally distributed residuals.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Plot a scatter plot of the model’s predictions (X) vs the residuals (y) to check for homoscedasticity.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Check the P-Values of your coefficients.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Drop any that are not significant.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OHE Columns are dropped All-or-None.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If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the majority of the column’s coefficient are significant, keep them all.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If the majority are not significant, drop them ALL.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9425" y="417400"/>
            <a:ext cx="4762500" cy="35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24"/>
          <p:cNvSpPr txBox="1"/>
          <p:nvPr/>
        </p:nvSpPr>
        <p:spPr>
          <a:xfrm>
            <a:off x="3613425" y="4053950"/>
            <a:ext cx="135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42"/>
          <p:cNvSpPr txBox="1"/>
          <p:nvPr>
            <p:ph type="title"/>
          </p:nvPr>
        </p:nvSpPr>
        <p:spPr>
          <a:xfrm>
            <a:off x="407651" y="143150"/>
            <a:ext cx="84639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violate either residual assumptions -1</a:t>
            </a:r>
            <a:endParaRPr/>
          </a:p>
        </p:txBody>
      </p:sp>
      <p:sp>
        <p:nvSpPr>
          <p:cNvPr id="197" name="Google Shape;197;p42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Check for outliers in your </a:t>
            </a: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target</a:t>
            </a: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 and your numeric features. 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1) Try the Z-score rule for outliers first.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2) If still violating residual assumptions, </a:t>
            </a:r>
            <a:r>
              <a:rPr lang="en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try using the IQR outlier rule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We will demonstrate in activity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Perform on the ORIGINAL data, not the z-score outlier-removed data.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3) Revisit your numeric features and check if you have a nonlinear feature (if so, remove it).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Note: Remember to tell your stakeholders what range of your target was used in the model.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“My model was designed to predict homes with a value &lt; $2million”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3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latin typeface="Montserrat"/>
                <a:ea typeface="Montserrat"/>
                <a:cs typeface="Montserrat"/>
                <a:sym typeface="Montserrat"/>
              </a:rPr>
              <a:t>More extreme solutions:</a:t>
            </a:r>
            <a:endParaRPr b="1"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Forcing your numeric features to be more normally distributed using log-transformation..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2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Convert raw column to a log-transformed column ( np.log())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2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Warning: changes meaning of coefficients from the effect of increasing the value of a feature by 1 to: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3" marL="13716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●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Then effect of a change of 1 PERCENT of a log-transformed feature.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1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○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Use a special transformer from sklearn: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2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</a:pPr>
            <a:r>
              <a:rPr lang="en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Quantile Transformer: 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Documentation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2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</a:pPr>
            <a:r>
              <a:rPr lang="en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Visual Comparison of Transformers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2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■"/>
            </a:pP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Warning: will also change the interpretation of that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coefficients</a:t>
            </a:r>
            <a:r>
              <a:rPr lang="en" sz="1600">
                <a:latin typeface="Montserrat"/>
                <a:ea typeface="Montserrat"/>
                <a:cs typeface="Montserrat"/>
                <a:sym typeface="Montserrat"/>
              </a:rPr>
              <a:t> and I have no idea how to explain it to non-technical stakeholder!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3" name="Google Shape;203;p43"/>
          <p:cNvSpPr txBox="1"/>
          <p:nvPr>
            <p:ph type="title"/>
          </p:nvPr>
        </p:nvSpPr>
        <p:spPr>
          <a:xfrm>
            <a:off x="340051" y="133350"/>
            <a:ext cx="81705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violate either residual assumptions-2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4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Remember…</a:t>
            </a:r>
            <a:endParaRPr/>
          </a:p>
        </p:txBody>
      </p:sp>
      <p:sp>
        <p:nvSpPr>
          <p:cNvPr id="209" name="Google Shape;209;p44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like linear regression for its simplicity and interpretability!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I recommend: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using linear regression for explanations moreso than predictions.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avoiding transforming your features as much as possible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This includes avoiding scaling numeric features 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(unless trying to use regularization like LassoRegression)</a:t>
            </a:r>
            <a:br>
              <a:rPr lang="en"/>
            </a:b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i="1" lang="en"/>
              <a:t>“</a:t>
            </a:r>
            <a:r>
              <a:rPr b="1" i="1" lang="en"/>
              <a:t>Perfect is the enemy of good” - </a:t>
            </a:r>
            <a:r>
              <a:rPr i="1" lang="en"/>
              <a:t>Voltaire</a:t>
            </a:r>
            <a:endParaRPr i="1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want a better QQ-Plot, not a perfectly flat one.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We want a no obvious cone shape to our residual plots, but a blob is ok!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5"/>
          <p:cNvSpPr txBox="1"/>
          <p:nvPr>
            <p:ph type="title"/>
          </p:nvPr>
        </p:nvSpPr>
        <p:spPr>
          <a:xfrm>
            <a:off x="465250" y="169475"/>
            <a:ext cx="7775100" cy="680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Open Sans Light"/>
                <a:ea typeface="Open Sans Light"/>
                <a:cs typeface="Open Sans Light"/>
                <a:sym typeface="Open Sans Light"/>
              </a:rPr>
              <a:t>End of Final Official Lecture</a:t>
            </a:r>
            <a:endParaRPr/>
          </a:p>
        </p:txBody>
      </p:sp>
      <p:pic>
        <p:nvPicPr>
          <p:cNvPr id="215" name="Google Shape;21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9800" y="1080113"/>
            <a:ext cx="4486000" cy="2684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45"/>
          <p:cNvSpPr txBox="1"/>
          <p:nvPr/>
        </p:nvSpPr>
        <p:spPr>
          <a:xfrm>
            <a:off x="3474800" y="3995050"/>
            <a:ext cx="1413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Image Source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6"/>
          <p:cNvSpPr txBox="1"/>
          <p:nvPr>
            <p:ph type="title"/>
          </p:nvPr>
        </p:nvSpPr>
        <p:spPr>
          <a:xfrm>
            <a:off x="633425" y="133350"/>
            <a:ext cx="7877100" cy="7077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Final Thoughts/Advice/Reminders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2" name="Google Shape;222;p46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b="1" lang="en">
                <a:solidFill>
                  <a:schemeClr val="lt1"/>
                </a:solidFill>
              </a:rPr>
              <a:t>Attend tomorrow’s bonus lecture, if you can!</a:t>
            </a:r>
            <a:endParaRPr b="1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Discord:</a:t>
            </a: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Send friend requests on Discord to your instructors and cohort mates.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Easier to stay in touch!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Make sure to save any links or conversations you want to keep from the discord channel!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Post-Graduation</a:t>
            </a: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🤩 Check Out the </a:t>
            </a:r>
            <a:r>
              <a:rPr lang="en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Post-Graduation Resources!!!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Save the cohort notes repo: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https://github.com/sensei-jirving/Online-DS-PT-01.24.22-cohort-notes</a:t>
            </a:r>
            <a:r>
              <a:rPr lang="en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Save our YouTube Playlist: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https://youtube.com/playlist?list=PLmeeqPbYmMC0XlmuN4agv0zvuAXP8HZS_</a:t>
            </a:r>
            <a:r>
              <a:rPr lang="en">
                <a:solidFill>
                  <a:schemeClr val="lt1"/>
                </a:solidFill>
              </a:rPr>
              <a:t> 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DON’T STOP CODING AND DOING PROJECTS!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Re-do your first project from scratch in a new repo!</a:t>
            </a:r>
            <a:endParaRPr>
              <a:solidFill>
                <a:schemeClr val="lt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Continue to practice SQL for job interviews!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7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Post-Class Activity Notebooks</a:t>
            </a:r>
            <a:endParaRPr/>
          </a:p>
        </p:txBody>
      </p:sp>
      <p:sp>
        <p:nvSpPr>
          <p:cNvPr id="228" name="Google Shape;228;p47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>
                <a:solidFill>
                  <a:schemeClr val="hlink"/>
                </a:solidFill>
                <a:hlinkClick r:id="rId3"/>
              </a:rPr>
              <a:t>Class Notebook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u="sng">
                <a:solidFill>
                  <a:schemeClr val="hlink"/>
                </a:solidFill>
                <a:hlinkClick r:id="rId4"/>
              </a:rPr>
              <a:t>Solution Notebook (with very different final model)</a:t>
            </a:r>
            <a:r>
              <a:rPr lang="en" u="sng">
                <a:solidFill>
                  <a:schemeClr val="hlink"/>
                </a:solidFill>
                <a:hlinkClick r:id="rId5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/>
          <p:nvPr>
            <p:ph type="title"/>
          </p:nvPr>
        </p:nvSpPr>
        <p:spPr>
          <a:xfrm>
            <a:off x="286300" y="724725"/>
            <a:ext cx="4160400" cy="215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Welcome to Week 16, Lecture 02!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0" name="Google Shape;90;p25"/>
          <p:cNvSpPr txBox="1"/>
          <p:nvPr>
            <p:ph idx="1" type="subTitle"/>
          </p:nvPr>
        </p:nvSpPr>
        <p:spPr>
          <a:xfrm>
            <a:off x="194750" y="2527175"/>
            <a:ext cx="4736400" cy="16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latin typeface="Open Sans"/>
                <a:ea typeface="Open Sans"/>
                <a:cs typeface="Open Sans"/>
                <a:sym typeface="Open Sans"/>
              </a:rPr>
              <a:t>Diagnosing and Interpreting Linear Regression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6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Assignments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Announcements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Last Class: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Why Use Linear Regression?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How does Linear Regression work?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What are coefficients?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The 4 Assumptions of Linear Regression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Demo: How to fit a linear regression with statsmodels.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Today: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Demo: How to fit a linear regression with statsmodels.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Diagnosing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a Regression model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Iterating on our model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Advanced approaches for multicollinearity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Coefficient Interpretation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26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7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Assignments</a:t>
            </a:r>
            <a:endParaRPr/>
          </a:p>
        </p:txBody>
      </p:sp>
      <p:sp>
        <p:nvSpPr>
          <p:cNvPr id="102" name="Google Shape;102;p27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nly 1 required assignment: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Project 3 - Part 4(Core)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latin typeface="Montserrat"/>
                <a:ea typeface="Montserrat"/>
                <a:cs typeface="Montserrat"/>
                <a:sym typeface="Montserrat"/>
              </a:rPr>
              <a:t>Highly Recommended: </a:t>
            </a:r>
            <a:endParaRPr b="1" i="1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Do Project 3 - Part 5 for your portfolio!!!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Week 3 assignment feedback added!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Final Assignment Deadline = Friday at 9 AM PST!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All resubmissions from week 1 and 2 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All week 3 and 4 assignments turned in.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Grace Period for Week 3 Resubmits: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-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If you are asked for resubmissions for week 3 assignments, the deadline for submitting those is Monday at 9 AM PST.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8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📣 Announcements</a:t>
            </a:r>
            <a:endParaRPr/>
          </a:p>
        </p:txBody>
      </p:sp>
      <p:sp>
        <p:nvSpPr>
          <p:cNvPr id="108" name="Google Shape;108;p28"/>
          <p:cNvSpPr txBox="1"/>
          <p:nvPr>
            <p:ph idx="1" type="body"/>
          </p:nvPr>
        </p:nvSpPr>
        <p:spPr>
          <a:xfrm>
            <a:off x="340050" y="903675"/>
            <a:ext cx="84639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2300"/>
              <a:t>🙏 </a:t>
            </a:r>
            <a:r>
              <a:rPr b="1" lang="en" sz="1600"/>
              <a:t>Please take a few minutes to fill out the End of Stack survey. </a:t>
            </a:r>
            <a:r>
              <a:rPr b="1" lang="en" sz="2700"/>
              <a:t>🥺</a:t>
            </a:r>
            <a:r>
              <a:rPr b="1" lang="en" sz="1600"/>
              <a:t> </a:t>
            </a:r>
            <a:r>
              <a:rPr b="1" lang="en" sz="1600" u="sng">
                <a:solidFill>
                  <a:schemeClr val="hlink"/>
                </a:solidFill>
                <a:hlinkClick r:id="rId3"/>
              </a:rPr>
              <a:t>https://login.codingdojo.com/dashboard/end-stack-survey</a:t>
            </a:r>
            <a:r>
              <a:rPr b="1" lang="en" sz="1600"/>
              <a:t> </a:t>
            </a:r>
            <a:endParaRPr b="1" sz="16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🎓 Online DS Graduation!</a:t>
            </a:r>
            <a:endParaRPr b="1"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Friday, May 27th @ 5 PM PST 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Our cohort + students from 12 week program.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In the </a:t>
            </a:r>
            <a:r>
              <a:rPr lang="en" u="sng">
                <a:solidFill>
                  <a:schemeClr val="accen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same Zoom Room as lecture</a:t>
            </a:r>
            <a:br>
              <a:rPr lang="en"/>
            </a:b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en" sz="1600"/>
              <a:t>Bonus Lecture Tomorrow:</a:t>
            </a:r>
            <a:endParaRPr b="1" sz="16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Topic: Creating Your Own Python Package/Module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Date: Friday 05/13/22 @ 5 PM PST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We will start with a review of writing functions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Then discuss moving our functions to an external .py file (making a module)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Then we will discuss how to make an actual PyPi Package (pip-installable)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9"/>
          <p:cNvSpPr txBox="1"/>
          <p:nvPr>
            <p:ph type="title"/>
          </p:nvPr>
        </p:nvSpPr>
        <p:spPr>
          <a:xfrm>
            <a:off x="465250" y="1995200"/>
            <a:ext cx="7775100" cy="680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</a:t>
            </a:r>
            <a:r>
              <a:rPr lang="en"/>
              <a:t> Regression Assumptions</a:t>
            </a:r>
            <a:endParaRPr/>
          </a:p>
        </p:txBody>
      </p:sp>
      <p:sp>
        <p:nvSpPr>
          <p:cNvPr id="114" name="Google Shape;114;p29"/>
          <p:cNvSpPr txBox="1"/>
          <p:nvPr>
            <p:ph idx="1" type="subTitle"/>
          </p:nvPr>
        </p:nvSpPr>
        <p:spPr>
          <a:xfrm>
            <a:off x="1422600" y="2782575"/>
            <a:ext cx="5851500" cy="37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0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4 Assumptions of Linear Regression</a:t>
            </a:r>
            <a:endParaRPr/>
          </a:p>
        </p:txBody>
      </p:sp>
      <p:sp>
        <p:nvSpPr>
          <p:cNvPr id="120" name="Google Shape;120;p30"/>
          <p:cNvSpPr txBox="1"/>
          <p:nvPr>
            <p:ph idx="1" type="body"/>
          </p:nvPr>
        </p:nvSpPr>
        <p:spPr>
          <a:xfrm>
            <a:off x="340050" y="1185900"/>
            <a:ext cx="8463900" cy="35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The first 2 assumptions are about the </a:t>
            </a: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features: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Linearity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Independence of features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(AKA Little-to-No Multicollinearity)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The last 2 assumptions are about the </a:t>
            </a: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residuals (errors):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Normality 	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Homoscedasticity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1"/>
          <p:cNvSpPr txBox="1"/>
          <p:nvPr>
            <p:ph type="title"/>
          </p:nvPr>
        </p:nvSpPr>
        <p:spPr>
          <a:xfrm>
            <a:off x="465250" y="1995200"/>
            <a:ext cx="7775100" cy="680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Fitting a Linear Regression with Statsmodels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ustom 3">
      <a:dk1>
        <a:srgbClr val="2A2D34"/>
      </a:dk1>
      <a:lt1>
        <a:srgbClr val="FFFFFF"/>
      </a:lt1>
      <a:dk2>
        <a:srgbClr val="2A2D34"/>
      </a:dk2>
      <a:lt2>
        <a:srgbClr val="FFFFFF"/>
      </a:lt2>
      <a:accent1>
        <a:srgbClr val="28CDFF"/>
      </a:accent1>
      <a:accent2>
        <a:srgbClr val="23B1DC"/>
      </a:accent2>
      <a:accent3>
        <a:srgbClr val="1E9EC5"/>
      </a:accent3>
      <a:accent4>
        <a:srgbClr val="1880A0"/>
      </a:accent4>
      <a:accent5>
        <a:srgbClr val="146983"/>
      </a:accent5>
      <a:accent6>
        <a:srgbClr val="105165"/>
      </a:accent6>
      <a:hlink>
        <a:srgbClr val="28CDFF"/>
      </a:hlink>
      <a:folHlink>
        <a:srgbClr val="28CD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